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
      <p:font typeface="Average"/>
      <p:regular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24" Type="http://schemas.openxmlformats.org/officeDocument/2006/relationships/font" Target="fonts/Average-regular.fntdata"/><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3b74c89748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3b74c89748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b74c89748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b74c89748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b74c89748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3b74c89748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b74c89748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3b74c89748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b74c89748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3b74c89748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3b74c89748d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3b74c89748d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b74c89748d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3b74c89748d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Prueba T</a:t>
            </a:r>
            <a:r>
              <a:rPr lang="es"/>
              <a:t>écnica</a:t>
            </a:r>
            <a:r>
              <a:rPr lang="es"/>
              <a:t> </a:t>
            </a:r>
            <a:endParaRPr/>
          </a:p>
          <a:p>
            <a:pPr indent="0" lvl="0" marL="0" rtl="0" algn="l">
              <a:spcBef>
                <a:spcPts val="0"/>
              </a:spcBef>
              <a:spcAft>
                <a:spcPts val="0"/>
              </a:spcAft>
              <a:buNone/>
            </a:pPr>
            <a:r>
              <a:rPr lang="es"/>
              <a:t>MeLi</a:t>
            </a:r>
            <a:endParaRPr/>
          </a:p>
        </p:txBody>
      </p:sp>
      <p:sp>
        <p:nvSpPr>
          <p:cNvPr id="229" name="Google Shape;229;p17"/>
          <p:cNvSpPr txBox="1"/>
          <p:nvPr>
            <p:ph idx="1" type="subTitle"/>
          </p:nvPr>
        </p:nvSpPr>
        <p:spPr>
          <a:xfrm>
            <a:off x="5110725" y="3807175"/>
            <a:ext cx="3989400" cy="1170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a:t>Dylan Nicolás </a:t>
            </a:r>
            <a:r>
              <a:rPr lang="es"/>
              <a:t>Sáenz</a:t>
            </a:r>
            <a:r>
              <a:rPr lang="es"/>
              <a:t> Chavarro</a:t>
            </a:r>
            <a:endParaRPr/>
          </a:p>
          <a:p>
            <a:pPr indent="0" lvl="0" marL="0" rtl="0" algn="ctr">
              <a:lnSpc>
                <a:spcPct val="115000"/>
              </a:lnSpc>
              <a:spcBef>
                <a:spcPts val="1600"/>
              </a:spcBef>
              <a:spcAft>
                <a:spcPts val="0"/>
              </a:spcAft>
              <a:buNone/>
            </a:pPr>
            <a:r>
              <a:rPr lang="es"/>
              <a:t>Tech lead AI</a:t>
            </a:r>
            <a:endParaRPr/>
          </a:p>
          <a:p>
            <a:pPr indent="0" lvl="0" marL="0" rtl="0" algn="ctr">
              <a:lnSpc>
                <a:spcPct val="115000"/>
              </a:lnSpc>
              <a:spcBef>
                <a:spcPts val="1600"/>
              </a:spcBef>
              <a:spcAft>
                <a:spcPts val="1600"/>
              </a:spcAft>
              <a:buNone/>
            </a:pPr>
            <a:r>
              <a:rPr lang="es"/>
              <a:t>Enero 2026</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Security Considerations</a:t>
            </a:r>
            <a:endParaRPr/>
          </a:p>
        </p:txBody>
      </p:sp>
      <p:sp>
        <p:nvSpPr>
          <p:cNvPr id="286" name="Google Shape;286;p26"/>
          <p:cNvSpPr txBox="1"/>
          <p:nvPr>
            <p:ph idx="1" type="body"/>
          </p:nvPr>
        </p:nvSpPr>
        <p:spPr>
          <a:xfrm>
            <a:off x="268800" y="1535450"/>
            <a:ext cx="8606400" cy="29112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SzPts val="1200"/>
              <a:buChar char="●"/>
            </a:pPr>
            <a:r>
              <a:rPr lang="es" sz="1200"/>
              <a:t>Identity: Uso estricto de Service Accounts con principio de menor privilegio (IAM) para la comunicación entre Cloud Run, Storage y Vertex AI.</a:t>
            </a:r>
            <a:endParaRPr sz="1200"/>
          </a:p>
          <a:p>
            <a:pPr indent="0" lvl="0" marL="0" rtl="0" algn="just">
              <a:spcBef>
                <a:spcPts val="1600"/>
              </a:spcBef>
              <a:spcAft>
                <a:spcPts val="1600"/>
              </a:spcAft>
              <a:buNone/>
            </a:pPr>
            <a:r>
              <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latin typeface="Montserrat"/>
                <a:ea typeface="Montserrat"/>
                <a:cs typeface="Montserrat"/>
                <a:sym typeface="Montserrat"/>
              </a:rPr>
              <a:t>Índice</a:t>
            </a:r>
            <a:endParaRPr sz="2400">
              <a:solidFill>
                <a:srgbClr val="FFFFFF"/>
              </a:solidFill>
              <a:latin typeface="Montserrat"/>
              <a:ea typeface="Montserrat"/>
              <a:cs typeface="Montserrat"/>
              <a:sym typeface="Montserrat"/>
            </a:endParaRPr>
          </a:p>
        </p:txBody>
      </p:sp>
      <p:sp>
        <p:nvSpPr>
          <p:cNvPr id="235" name="Google Shape;235;p18"/>
          <p:cNvSpPr txBox="1"/>
          <p:nvPr/>
        </p:nvSpPr>
        <p:spPr>
          <a:xfrm>
            <a:off x="860775" y="1732775"/>
            <a:ext cx="5396100" cy="20205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rgbClr val="FFFFFF"/>
              </a:buClr>
              <a:buSzPts val="1400"/>
              <a:buFont typeface="Montserrat"/>
              <a:buAutoNum type="arabicPeriod"/>
            </a:pPr>
            <a:r>
              <a:rPr lang="es">
                <a:solidFill>
                  <a:srgbClr val="FFFFFF"/>
                </a:solidFill>
                <a:latin typeface="Montserrat"/>
                <a:ea typeface="Montserrat"/>
                <a:cs typeface="Montserrat"/>
                <a:sym typeface="Montserrat"/>
              </a:rPr>
              <a:t>Arquitectura RAG</a:t>
            </a:r>
            <a:endParaRPr>
              <a:solidFill>
                <a:srgbClr val="FFFFFF"/>
              </a:solidFill>
              <a:latin typeface="Montserrat"/>
              <a:ea typeface="Montserrat"/>
              <a:cs typeface="Montserrat"/>
              <a:sym typeface="Montserrat"/>
            </a:endParaRPr>
          </a:p>
          <a:p>
            <a:pPr indent="-317500" lvl="0" marL="914400" rtl="0" algn="l">
              <a:lnSpc>
                <a:spcPct val="100000"/>
              </a:lnSpc>
              <a:spcBef>
                <a:spcPts val="0"/>
              </a:spcBef>
              <a:spcAft>
                <a:spcPts val="0"/>
              </a:spcAft>
              <a:buClr>
                <a:srgbClr val="FFFFFF"/>
              </a:buClr>
              <a:buSzPts val="1400"/>
              <a:buFont typeface="Montserrat"/>
              <a:buChar char="●"/>
            </a:pPr>
            <a:r>
              <a:rPr lang="es">
                <a:solidFill>
                  <a:srgbClr val="FFFFFF"/>
                </a:solidFill>
                <a:latin typeface="Montserrat"/>
                <a:ea typeface="Montserrat"/>
                <a:cs typeface="Montserrat"/>
                <a:sym typeface="Montserrat"/>
              </a:rPr>
              <a:t>Objetivo </a:t>
            </a:r>
            <a:endParaRPr>
              <a:solidFill>
                <a:srgbClr val="FFFFFF"/>
              </a:solidFill>
              <a:latin typeface="Montserrat"/>
              <a:ea typeface="Montserrat"/>
              <a:cs typeface="Montserrat"/>
              <a:sym typeface="Montserrat"/>
            </a:endParaRPr>
          </a:p>
          <a:p>
            <a:pPr indent="-317500" lvl="0" marL="914400" rtl="0" algn="l">
              <a:lnSpc>
                <a:spcPct val="100000"/>
              </a:lnSpc>
              <a:spcBef>
                <a:spcPts val="0"/>
              </a:spcBef>
              <a:spcAft>
                <a:spcPts val="0"/>
              </a:spcAft>
              <a:buClr>
                <a:srgbClr val="FFFFFF"/>
              </a:buClr>
              <a:buSzPts val="1400"/>
              <a:buFont typeface="Montserrat"/>
              <a:buChar char="●"/>
            </a:pPr>
            <a:r>
              <a:rPr lang="es">
                <a:solidFill>
                  <a:srgbClr val="FFFFFF"/>
                </a:solidFill>
                <a:latin typeface="Montserrat"/>
                <a:ea typeface="Montserrat"/>
                <a:cs typeface="Montserrat"/>
                <a:sym typeface="Montserrat"/>
              </a:rPr>
              <a:t>Contexto</a:t>
            </a:r>
            <a:endParaRPr>
              <a:solidFill>
                <a:srgbClr val="FFFFFF"/>
              </a:solidFill>
              <a:latin typeface="Montserrat"/>
              <a:ea typeface="Montserrat"/>
              <a:cs typeface="Montserrat"/>
              <a:sym typeface="Montserrat"/>
            </a:endParaRPr>
          </a:p>
          <a:p>
            <a:pPr indent="-317500" lvl="0" marL="914400" rtl="0" algn="l">
              <a:lnSpc>
                <a:spcPct val="100000"/>
              </a:lnSpc>
              <a:spcBef>
                <a:spcPts val="0"/>
              </a:spcBef>
              <a:spcAft>
                <a:spcPts val="0"/>
              </a:spcAft>
              <a:buClr>
                <a:srgbClr val="FFFFFF"/>
              </a:buClr>
              <a:buSzPts val="1400"/>
              <a:buFont typeface="Montserrat"/>
              <a:buChar char="●"/>
            </a:pPr>
            <a:r>
              <a:rPr lang="es">
                <a:solidFill>
                  <a:srgbClr val="FFFFFF"/>
                </a:solidFill>
                <a:latin typeface="Montserrat"/>
                <a:ea typeface="Montserrat"/>
                <a:cs typeface="Montserrat"/>
                <a:sym typeface="Montserrat"/>
              </a:rPr>
              <a:t>Entregable</a:t>
            </a:r>
            <a:endParaRPr>
              <a:solidFill>
                <a:srgbClr val="FFFFFF"/>
              </a:solidFill>
              <a:latin typeface="Montserrat"/>
              <a:ea typeface="Montserrat"/>
              <a:cs typeface="Montserrat"/>
              <a:sym typeface="Montserrat"/>
            </a:endParaRPr>
          </a:p>
          <a:p>
            <a:pPr indent="-317500" lvl="0" marL="457200" rtl="0" algn="l">
              <a:lnSpc>
                <a:spcPct val="100000"/>
              </a:lnSpc>
              <a:spcBef>
                <a:spcPts val="0"/>
              </a:spcBef>
              <a:spcAft>
                <a:spcPts val="0"/>
              </a:spcAft>
              <a:buClr>
                <a:srgbClr val="FFFFFF"/>
              </a:buClr>
              <a:buSzPts val="1400"/>
              <a:buFont typeface="Montserrat"/>
              <a:buAutoNum type="arabicPeriod"/>
            </a:pPr>
            <a:r>
              <a:rPr lang="es">
                <a:solidFill>
                  <a:srgbClr val="FFFFFF"/>
                </a:solidFill>
                <a:latin typeface="Montserrat"/>
                <a:ea typeface="Montserrat"/>
                <a:cs typeface="Montserrat"/>
                <a:sym typeface="Montserrat"/>
              </a:rPr>
              <a:t>Agente de Trivia/Quiz Interactivo</a:t>
            </a:r>
            <a:endParaRPr>
              <a:solidFill>
                <a:srgbClr val="FFFFFF"/>
              </a:solidFill>
              <a:latin typeface="Montserrat"/>
              <a:ea typeface="Montserrat"/>
              <a:cs typeface="Montserrat"/>
              <a:sym typeface="Montserrat"/>
            </a:endParaRPr>
          </a:p>
          <a:p>
            <a:pPr indent="-317500" lvl="0" marL="914400" rtl="0" algn="l">
              <a:lnSpc>
                <a:spcPct val="100000"/>
              </a:lnSpc>
              <a:spcBef>
                <a:spcPts val="0"/>
              </a:spcBef>
              <a:spcAft>
                <a:spcPts val="0"/>
              </a:spcAft>
              <a:buClr>
                <a:srgbClr val="FFFFFF"/>
              </a:buClr>
              <a:buSzPts val="1400"/>
              <a:buFont typeface="Montserrat"/>
              <a:buChar char="●"/>
            </a:pPr>
            <a:r>
              <a:rPr lang="es">
                <a:solidFill>
                  <a:srgbClr val="FFFFFF"/>
                </a:solidFill>
                <a:latin typeface="Montserrat"/>
                <a:ea typeface="Montserrat"/>
                <a:cs typeface="Montserrat"/>
                <a:sym typeface="Montserrat"/>
              </a:rPr>
              <a:t>Objetivo</a:t>
            </a:r>
            <a:endParaRPr>
              <a:solidFill>
                <a:srgbClr val="FFFFFF"/>
              </a:solidFill>
              <a:latin typeface="Montserrat"/>
              <a:ea typeface="Montserrat"/>
              <a:cs typeface="Montserrat"/>
              <a:sym typeface="Montserrat"/>
            </a:endParaRPr>
          </a:p>
          <a:p>
            <a:pPr indent="-317500" lvl="0" marL="914400" rtl="0" algn="l">
              <a:lnSpc>
                <a:spcPct val="100000"/>
              </a:lnSpc>
              <a:spcBef>
                <a:spcPts val="0"/>
              </a:spcBef>
              <a:spcAft>
                <a:spcPts val="0"/>
              </a:spcAft>
              <a:buClr>
                <a:srgbClr val="FFFFFF"/>
              </a:buClr>
              <a:buSzPts val="1400"/>
              <a:buFont typeface="Montserrat"/>
              <a:buChar char="●"/>
            </a:pPr>
            <a:r>
              <a:rPr lang="es">
                <a:solidFill>
                  <a:srgbClr val="FFFFFF"/>
                </a:solidFill>
                <a:latin typeface="Montserrat"/>
                <a:ea typeface="Montserrat"/>
                <a:cs typeface="Montserrat"/>
                <a:sym typeface="Montserrat"/>
              </a:rPr>
              <a:t>Descripción  </a:t>
            </a:r>
            <a:endParaRPr>
              <a:solidFill>
                <a:srgbClr val="FFFFFF"/>
              </a:solidFill>
              <a:latin typeface="Montserrat"/>
              <a:ea typeface="Montserrat"/>
              <a:cs typeface="Montserrat"/>
              <a:sym typeface="Montserrat"/>
            </a:endParaRPr>
          </a:p>
          <a:p>
            <a:pPr indent="-317500" lvl="0" marL="914400" rtl="0" algn="l">
              <a:lnSpc>
                <a:spcPct val="100000"/>
              </a:lnSpc>
              <a:spcBef>
                <a:spcPts val="0"/>
              </a:spcBef>
              <a:spcAft>
                <a:spcPts val="0"/>
              </a:spcAft>
              <a:buClr>
                <a:srgbClr val="FFFFFF"/>
              </a:buClr>
              <a:buSzPts val="1400"/>
              <a:buFont typeface="Montserrat"/>
              <a:buChar char="●"/>
            </a:pPr>
            <a:r>
              <a:rPr lang="es">
                <a:solidFill>
                  <a:srgbClr val="FFFFFF"/>
                </a:solidFill>
                <a:latin typeface="Montserrat"/>
                <a:ea typeface="Montserrat"/>
                <a:cs typeface="Montserrat"/>
                <a:sym typeface="Montserrat"/>
              </a:rPr>
              <a:t>Entregable</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900"/>
              </a:spcAft>
              <a:buNone/>
            </a:pPr>
            <a:r>
              <a:t/>
            </a:r>
            <a:endParaRPr sz="1800">
              <a:solidFill>
                <a:srgbClr val="FFFFFF"/>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Technical Architecture Definition: Enterprise RAG System</a:t>
            </a:r>
            <a:endParaRPr/>
          </a:p>
          <a:p>
            <a:pPr indent="0" lvl="0" marL="0" rtl="0" algn="l">
              <a:spcBef>
                <a:spcPts val="0"/>
              </a:spcBef>
              <a:spcAft>
                <a:spcPts val="0"/>
              </a:spcAft>
              <a:buNone/>
            </a:pPr>
            <a:r>
              <a:t/>
            </a:r>
            <a:endParaRPr/>
          </a:p>
        </p:txBody>
      </p:sp>
      <p:sp>
        <p:nvSpPr>
          <p:cNvPr id="241" name="Google Shape;241;p19"/>
          <p:cNvSpPr txBox="1"/>
          <p:nvPr>
            <p:ph idx="1" type="body"/>
          </p:nvPr>
        </p:nvSpPr>
        <p:spPr>
          <a:xfrm>
            <a:off x="1297500" y="1450475"/>
            <a:ext cx="3942300" cy="1386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a:latin typeface="Arial"/>
              <a:ea typeface="Arial"/>
              <a:cs typeface="Arial"/>
              <a:sym typeface="Arial"/>
            </a:endParaRPr>
          </a:p>
          <a:p>
            <a:pPr indent="0" lvl="0" marL="0" rtl="0" algn="just">
              <a:spcBef>
                <a:spcPts val="1600"/>
              </a:spcBef>
              <a:spcAft>
                <a:spcPts val="1600"/>
              </a:spcAft>
              <a:buNone/>
            </a:pPr>
            <a:r>
              <a:rPr lang="es"/>
              <a:t>Esta arquitectura propone una solución Serverless-First y Event-Driven diseñada en Google Cloud Platform (GCP). El objetivo es minimizar la carga operativa (NoOps) mientras se maximiza la escalabilidad para manejar tanto el volumen inicial de 5,000 documentos como un crecimiento exponencial futuro. El sistema desacopla el procesamiento pesado (Ingesta) de la interacción en tiempo real (Inferencia), garantizando baja latencia y alta disponibilidad.</a:t>
            </a:r>
            <a:endParaRPr/>
          </a:p>
        </p:txBody>
      </p:sp>
      <p:pic>
        <p:nvPicPr>
          <p:cNvPr id="242" name="Google Shape;242;p19"/>
          <p:cNvPicPr preferRelativeResize="0"/>
          <p:nvPr/>
        </p:nvPicPr>
        <p:blipFill>
          <a:blip r:embed="rId3">
            <a:alphaModFix/>
          </a:blip>
          <a:stretch>
            <a:fillRect/>
          </a:stretch>
        </p:blipFill>
        <p:spPr>
          <a:xfrm>
            <a:off x="5429725" y="1281525"/>
            <a:ext cx="3278375" cy="32783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Objetivo</a:t>
            </a:r>
            <a:endParaRPr/>
          </a:p>
          <a:p>
            <a:pPr indent="0" lvl="0" marL="0" rtl="0" algn="l">
              <a:spcBef>
                <a:spcPts val="0"/>
              </a:spcBef>
              <a:spcAft>
                <a:spcPts val="0"/>
              </a:spcAft>
              <a:buNone/>
            </a:pPr>
            <a:r>
              <a:t/>
            </a:r>
            <a:endParaRPr/>
          </a:p>
        </p:txBody>
      </p:sp>
      <p:sp>
        <p:nvSpPr>
          <p:cNvPr id="248" name="Google Shape;248;p20"/>
          <p:cNvSpPr txBox="1"/>
          <p:nvPr>
            <p:ph idx="1" type="body"/>
          </p:nvPr>
        </p:nvSpPr>
        <p:spPr>
          <a:xfrm>
            <a:off x="1356375" y="98950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Diseña y diagrama una arquitectura RAG (Retrieval-Augmented Generation) para un sistema de preguntas y respuestas sobre documentación técnica. </a:t>
            </a:r>
            <a:endParaRPr>
              <a:latin typeface="Arial"/>
              <a:ea typeface="Arial"/>
              <a:cs typeface="Arial"/>
              <a:sym typeface="Arial"/>
            </a:endParaRPr>
          </a:p>
          <a:p>
            <a:pPr indent="0" lvl="0" marL="0" rtl="0" algn="l">
              <a:spcBef>
                <a:spcPts val="1600"/>
              </a:spcBef>
              <a:spcAft>
                <a:spcPts val="1600"/>
              </a:spcAft>
              <a:buNone/>
            </a:pPr>
            <a:r>
              <a:t/>
            </a:r>
            <a:endParaRPr/>
          </a:p>
        </p:txBody>
      </p:sp>
      <p:sp>
        <p:nvSpPr>
          <p:cNvPr id="249" name="Google Shape;249;p20"/>
          <p:cNvSpPr txBox="1"/>
          <p:nvPr>
            <p:ph type="title"/>
          </p:nvPr>
        </p:nvSpPr>
        <p:spPr>
          <a:xfrm>
            <a:off x="1401725" y="1825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Contexto</a:t>
            </a:r>
            <a:endParaRPr/>
          </a:p>
          <a:p>
            <a:pPr indent="0" lvl="0" marL="0" rtl="0" algn="l">
              <a:spcBef>
                <a:spcPts val="0"/>
              </a:spcBef>
              <a:spcAft>
                <a:spcPts val="0"/>
              </a:spcAft>
              <a:buNone/>
            </a:pPr>
            <a:r>
              <a:t/>
            </a:r>
            <a:endParaRPr/>
          </a:p>
        </p:txBody>
      </p:sp>
      <p:sp>
        <p:nvSpPr>
          <p:cNvPr id="250" name="Google Shape;250;p20"/>
          <p:cNvSpPr txBox="1"/>
          <p:nvPr>
            <p:ph idx="1" type="body"/>
          </p:nvPr>
        </p:nvSpPr>
        <p:spPr>
          <a:xfrm>
            <a:off x="1465975" y="2330100"/>
            <a:ext cx="70389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Una empresa necesita un asistente que responda preguntas de clientes basándose en su documentación oficial (manuales, guías, FAQs).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933550" y="351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Diagrama RAG</a:t>
            </a:r>
            <a:endParaRPr/>
          </a:p>
          <a:p>
            <a:pPr indent="0" lvl="0" marL="0" rtl="0" algn="l">
              <a:spcBef>
                <a:spcPts val="0"/>
              </a:spcBef>
              <a:spcAft>
                <a:spcPts val="0"/>
              </a:spcAft>
              <a:buNone/>
            </a:pPr>
            <a:r>
              <a:t/>
            </a:r>
            <a:endParaRPr/>
          </a:p>
        </p:txBody>
      </p:sp>
      <p:pic>
        <p:nvPicPr>
          <p:cNvPr id="256" name="Google Shape;256;p21" title="RAG DIAGRAM.png"/>
          <p:cNvPicPr preferRelativeResize="0"/>
          <p:nvPr/>
        </p:nvPicPr>
        <p:blipFill>
          <a:blip r:embed="rId3">
            <a:alphaModFix/>
          </a:blip>
          <a:stretch>
            <a:fillRect/>
          </a:stretch>
        </p:blipFill>
        <p:spPr>
          <a:xfrm>
            <a:off x="142075" y="625325"/>
            <a:ext cx="8859848" cy="4057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2"/>
          <p:cNvSpPr txBox="1"/>
          <p:nvPr>
            <p:ph type="title"/>
          </p:nvPr>
        </p:nvSpPr>
        <p:spPr>
          <a:xfrm>
            <a:off x="1178225" y="363925"/>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Ingestion Pipeline</a:t>
            </a:r>
            <a:endParaRPr/>
          </a:p>
        </p:txBody>
      </p:sp>
      <p:sp>
        <p:nvSpPr>
          <p:cNvPr id="262" name="Google Shape;262;p22"/>
          <p:cNvSpPr txBox="1"/>
          <p:nvPr>
            <p:ph idx="1" type="body"/>
          </p:nvPr>
        </p:nvSpPr>
        <p:spPr>
          <a:xfrm>
            <a:off x="268800" y="1535450"/>
            <a:ext cx="86064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Evita el procesamiento síncrono que bloquea al usuario.</a:t>
            </a:r>
            <a:endParaRPr sz="1200"/>
          </a:p>
          <a:p>
            <a:pPr indent="-304800" lvl="0" marL="457200" rtl="0" algn="l">
              <a:spcBef>
                <a:spcPts val="1600"/>
              </a:spcBef>
              <a:spcAft>
                <a:spcPts val="0"/>
              </a:spcAft>
              <a:buSzPts val="1200"/>
              <a:buChar char="●"/>
            </a:pPr>
            <a:r>
              <a:rPr lang="es" sz="1200"/>
              <a:t>Trigger (Eventarc &amp; GCS): Implementación de una arquitectura reactiva. Al subir un archivo, Eventarc dispara el proceso sin necesidad de sondeo, reduciendo costos de cómputo ocioso.</a:t>
            </a:r>
            <a:endParaRPr sz="1200"/>
          </a:p>
          <a:p>
            <a:pPr indent="-304800" lvl="0" marL="457200" rtl="0" algn="l">
              <a:spcBef>
                <a:spcPts val="0"/>
              </a:spcBef>
              <a:spcAft>
                <a:spcPts val="0"/>
              </a:spcAft>
              <a:buSzPts val="1200"/>
              <a:buChar char="●"/>
            </a:pPr>
            <a:r>
              <a:rPr lang="es" sz="1200"/>
              <a:t>Orquestación (Cloud Run Jobs): Se prefiere Jobs sobre Services para la ingesta porque permite tareas de larga duración (hasta 24h) sin timeouts de HTTP,  lo que lo hace ideal para procesar PDFs extensos.</a:t>
            </a:r>
            <a:endParaRPr sz="1200"/>
          </a:p>
          <a:p>
            <a:pPr indent="-304800" lvl="0" marL="457200" rtl="0" algn="l">
              <a:spcBef>
                <a:spcPts val="0"/>
              </a:spcBef>
              <a:spcAft>
                <a:spcPts val="0"/>
              </a:spcAft>
              <a:buSzPts val="1200"/>
              <a:buChar char="●"/>
            </a:pPr>
            <a:r>
              <a:rPr lang="es" sz="1200"/>
              <a:t>Parsing (Google Document AI): A diferencia de librerías open-source (ej. PyPDF), Document AI utiliza modelos pre-entrenados para extraer estructura de tablas y diagramas, vital en documentación técnica.</a:t>
            </a:r>
            <a:endParaRPr sz="1200"/>
          </a:p>
          <a:p>
            <a:pPr indent="-304800" lvl="0" marL="457200" rtl="0" algn="l">
              <a:spcBef>
                <a:spcPts val="0"/>
              </a:spcBef>
              <a:spcAft>
                <a:spcPts val="0"/>
              </a:spcAft>
              <a:buSzPts val="1200"/>
              <a:buChar char="●"/>
            </a:pPr>
            <a:r>
              <a:rPr lang="es" sz="1200"/>
              <a:t>Vector Database (Vertex AI Vector Search): Aunque pgvector sería suficiente para 5k documentos, elegimos Vector Search por su capacidad de manejar millones de vectores con latencia sub-milisegundo y su integración nativa para escalado horizontal, asegurando que la arquitectura sea future-proof.</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Inference API (Real-Time Serving)</a:t>
            </a:r>
            <a:endParaRPr/>
          </a:p>
        </p:txBody>
      </p:sp>
      <p:sp>
        <p:nvSpPr>
          <p:cNvPr id="268" name="Google Shape;268;p23"/>
          <p:cNvSpPr txBox="1"/>
          <p:nvPr>
            <p:ph idx="1" type="body"/>
          </p:nvPr>
        </p:nvSpPr>
        <p:spPr>
          <a:xfrm>
            <a:off x="268800" y="1535450"/>
            <a:ext cx="8606400" cy="2911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s" sz="1200"/>
              <a:t>Compute (Cloud Run + FastAPI): Contenedores stateless que escalan a cero cuando no hay tráfico. FastAPI se selecciona por su soporte nativo de concurrencia (async/await), crucial cuando se orquestan múltiples llamadas de red (DB, Cache, LLM) simultáneamente.</a:t>
            </a:r>
            <a:endParaRPr sz="1200"/>
          </a:p>
          <a:p>
            <a:pPr indent="0" lvl="0" marL="457200" rtl="0" algn="l">
              <a:spcBef>
                <a:spcPts val="1600"/>
              </a:spcBef>
              <a:spcAft>
                <a:spcPts val="0"/>
              </a:spcAft>
              <a:buNone/>
            </a:pPr>
            <a:r>
              <a:t/>
            </a:r>
            <a:endParaRPr sz="1200"/>
          </a:p>
          <a:p>
            <a:pPr indent="-304800" lvl="0" marL="457200" rtl="0" algn="l">
              <a:spcBef>
                <a:spcPts val="1600"/>
              </a:spcBef>
              <a:spcAft>
                <a:spcPts val="0"/>
              </a:spcAft>
              <a:buSzPts val="1200"/>
              <a:buChar char="●"/>
            </a:pPr>
            <a:r>
              <a:rPr lang="es" sz="1200"/>
              <a:t>LLM (Gemini 2.5 Pro): Seleccionado por su amplia ventana de contexto, permitiendo inyectar múltiples fragmentos de manuales sin perder coherencia.</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Optimization Layer</a:t>
            </a:r>
            <a:endParaRPr/>
          </a:p>
        </p:txBody>
      </p:sp>
      <p:sp>
        <p:nvSpPr>
          <p:cNvPr id="274" name="Google Shape;274;p24"/>
          <p:cNvSpPr txBox="1"/>
          <p:nvPr>
            <p:ph idx="1" type="body"/>
          </p:nvPr>
        </p:nvSpPr>
        <p:spPr>
          <a:xfrm>
            <a:off x="268800" y="1535450"/>
            <a:ext cx="8606400" cy="29112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SzPts val="1200"/>
              <a:buChar char="●"/>
            </a:pPr>
            <a:r>
              <a:rPr lang="es" sz="1200"/>
              <a:t>Caching Strategy (Cloud Memorystore/Redis): Implementación de Semantic Caching. Antes de llamar al LLM , verifica si una pregunta similar ya fue respondida. Esto reduce costos operativos y mejora la latencia percibida.</a:t>
            </a:r>
            <a:endParaRPr sz="1200"/>
          </a:p>
          <a:p>
            <a:pPr indent="0" lvl="0" marL="457200" rtl="0" algn="just">
              <a:spcBef>
                <a:spcPts val="1600"/>
              </a:spcBef>
              <a:spcAft>
                <a:spcPts val="0"/>
              </a:spcAft>
              <a:buNone/>
            </a:pPr>
            <a:r>
              <a:t/>
            </a:r>
            <a:endParaRPr sz="1200"/>
          </a:p>
          <a:p>
            <a:pPr indent="-304800" lvl="0" marL="457200" rtl="0" algn="just">
              <a:spcBef>
                <a:spcPts val="1600"/>
              </a:spcBef>
              <a:spcAft>
                <a:spcPts val="0"/>
              </a:spcAft>
              <a:buSzPts val="1200"/>
              <a:buChar char="●"/>
            </a:pPr>
            <a:r>
              <a:rPr lang="es" sz="1200"/>
              <a:t>Feedback Loop (BigQuery): Almacenamiento asíncrono de interacciones y feedback de usuarios. Esto permite monitorear Drift en los temas de consulta y re-calibrar los prompts o la base de conocimiento basándose en datos reales.</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Scalability &amp; Resilience Strategy</a:t>
            </a:r>
            <a:endParaRPr/>
          </a:p>
        </p:txBody>
      </p:sp>
      <p:sp>
        <p:nvSpPr>
          <p:cNvPr id="280" name="Google Shape;280;p25"/>
          <p:cNvSpPr txBox="1"/>
          <p:nvPr>
            <p:ph idx="1" type="body"/>
          </p:nvPr>
        </p:nvSpPr>
        <p:spPr>
          <a:xfrm>
            <a:off x="268800" y="1535450"/>
            <a:ext cx="8606400" cy="29112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SzPts val="1200"/>
              <a:buChar char="●"/>
            </a:pPr>
            <a:r>
              <a:rPr lang="es" sz="1200"/>
              <a:t>Handling High Volume: El uso de Cloud Load Balancing y Cloud Run permite manejar picos de tráfico repentinos sin intervención manual (Auto-scaling basado en concurrencia de CPU/Requests).</a:t>
            </a:r>
            <a:endParaRPr sz="1200"/>
          </a:p>
          <a:p>
            <a:pPr indent="-304800" lvl="0" marL="457200" rtl="0" algn="just">
              <a:spcBef>
                <a:spcPts val="0"/>
              </a:spcBef>
              <a:spcAft>
                <a:spcPts val="0"/>
              </a:spcAft>
              <a:buSzPts val="1200"/>
              <a:buChar char="●"/>
            </a:pPr>
            <a:r>
              <a:rPr lang="es" sz="1200"/>
              <a:t>Data Growth: Vertex AI Vector Search desacopla el almacenamiento del cómputo. Pasar de 5,000 a 500,000 documentos no degrada el tiempo de respuesta de la búsqueda vectorial.</a:t>
            </a:r>
            <a:endParaRPr sz="1200"/>
          </a:p>
          <a:p>
            <a:pPr indent="-304800" lvl="0" marL="457200" rtl="0" algn="just">
              <a:spcBef>
                <a:spcPts val="0"/>
              </a:spcBef>
              <a:spcAft>
                <a:spcPts val="0"/>
              </a:spcAft>
              <a:buSzPts val="1200"/>
              <a:buChar char="●"/>
            </a:pPr>
            <a:r>
              <a:rPr lang="es" sz="1200"/>
              <a:t>Fault Tolerance: El pipeline de ingesta es idempotente. Si un proceso falla, puede reintentarse (Dead Letter Queues en Eventarc) sin duplicar datos en la base vectorial.</a:t>
            </a:r>
            <a:endParaRPr sz="12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